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vEmxgQHGqkzGprWjER7KhTtVx/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627F48-9741-4F56-8BCA-EF0C21F98354}" v="2" dt="2024-12-16T20:54:07.125"/>
  </p1510:revLst>
</p1510:revInfo>
</file>

<file path=ppt/tableStyles.xml><?xml version="1.0" encoding="utf-8"?>
<a:tblStyleLst xmlns:a="http://schemas.openxmlformats.org/drawingml/2006/main" def="{002A0C3A-E18B-49E3-80C0-E8EF40ED2623}">
  <a:tblStyle styleId="{002A0C3A-E18B-49E3-80C0-E8EF40ED2623}"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AFC277B-AABA-4573-8772-6B83B668893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font>
          <a:latin typeface="Calibri"/>
          <a:ea typeface="Calibri"/>
          <a:cs typeface="Calibri"/>
        </a:font>
        <a:schemeClr val="lt1"/>
      </a:tcTxStyle>
      <a:tcStyle>
        <a:tcBdr/>
        <a:fill>
          <a:solidFill>
            <a:schemeClr val="dk1"/>
          </a:solidFill>
        </a:fill>
      </a:tcStyle>
    </a:lastCol>
    <a:firstCol>
      <a:tcTxStyle b="on" i="off">
        <a:font>
          <a:latin typeface="Calibri"/>
          <a:ea typeface="Calibri"/>
          <a:cs typeface="Calibri"/>
        </a:font>
        <a:schemeClr val="lt1"/>
      </a:tcTxStyle>
      <a:tcStyle>
        <a:tcBdr/>
        <a:fill>
          <a:solidFill>
            <a:schemeClr val="dk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2" d="100"/>
          <a:sy n="82" d="100"/>
        </p:scale>
        <p:origin x="64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A7627F48-9741-4F56-8BCA-EF0C21F98354}"/>
    <pc:docChg chg="custSel modSld modMainMaster">
      <pc:chgData name="Sally North" userId="52e2d7fe0a4c5456" providerId="LiveId" clId="{A7627F48-9741-4F56-8BCA-EF0C21F98354}" dt="2024-12-16T20:54:07.125" v="5"/>
      <pc:docMkLst>
        <pc:docMk/>
      </pc:docMkLst>
      <pc:sldChg chg="delSp mod">
        <pc:chgData name="Sally North" userId="52e2d7fe0a4c5456" providerId="LiveId" clId="{A7627F48-9741-4F56-8BCA-EF0C21F98354}" dt="2024-12-16T20:53:54.606" v="1" actId="478"/>
        <pc:sldMkLst>
          <pc:docMk/>
          <pc:sldMk cId="0" sldId="256"/>
        </pc:sldMkLst>
        <pc:spChg chg="del">
          <ac:chgData name="Sally North" userId="52e2d7fe0a4c5456" providerId="LiveId" clId="{A7627F48-9741-4F56-8BCA-EF0C21F98354}" dt="2024-12-16T20:53:54.606" v="1" actId="478"/>
          <ac:spMkLst>
            <pc:docMk/>
            <pc:sldMk cId="0" sldId="256"/>
            <ac:spMk id="89" creationId="{00000000-0000-0000-0000-000000000000}"/>
          </ac:spMkLst>
        </pc:spChg>
        <pc:picChg chg="del">
          <ac:chgData name="Sally North" userId="52e2d7fe0a4c5456" providerId="LiveId" clId="{A7627F48-9741-4F56-8BCA-EF0C21F98354}" dt="2024-12-16T20:53:52.341" v="0" actId="478"/>
          <ac:picMkLst>
            <pc:docMk/>
            <pc:sldMk cId="0" sldId="256"/>
            <ac:picMk id="90" creationId="{00000000-0000-0000-0000-000000000000}"/>
          </ac:picMkLst>
        </pc:picChg>
      </pc:sldChg>
      <pc:sldChg chg="modSp mod">
        <pc:chgData name="Sally North" userId="52e2d7fe0a4c5456" providerId="LiveId" clId="{A7627F48-9741-4F56-8BCA-EF0C21F98354}" dt="2024-12-16T20:54:03.668" v="3" actId="27636"/>
        <pc:sldMkLst>
          <pc:docMk/>
          <pc:sldMk cId="0" sldId="263"/>
        </pc:sldMkLst>
        <pc:spChg chg="mod">
          <ac:chgData name="Sally North" userId="52e2d7fe0a4c5456" providerId="LiveId" clId="{A7627F48-9741-4F56-8BCA-EF0C21F98354}" dt="2024-12-16T20:54:03.668" v="3" actId="27636"/>
          <ac:spMkLst>
            <pc:docMk/>
            <pc:sldMk cId="0" sldId="263"/>
            <ac:spMk id="160" creationId="{00000000-0000-0000-0000-000000000000}"/>
          </ac:spMkLst>
        </pc:spChg>
      </pc:sldChg>
      <pc:sldChg chg="modSp mod">
        <pc:chgData name="Sally North" userId="52e2d7fe0a4c5456" providerId="LiveId" clId="{A7627F48-9741-4F56-8BCA-EF0C21F98354}" dt="2024-12-16T20:54:03.684" v="4" actId="27636"/>
        <pc:sldMkLst>
          <pc:docMk/>
          <pc:sldMk cId="0" sldId="271"/>
        </pc:sldMkLst>
        <pc:spChg chg="mod">
          <ac:chgData name="Sally North" userId="52e2d7fe0a4c5456" providerId="LiveId" clId="{A7627F48-9741-4F56-8BCA-EF0C21F98354}" dt="2024-12-16T20:54:03.684" v="4" actId="27636"/>
          <ac:spMkLst>
            <pc:docMk/>
            <pc:sldMk cId="0" sldId="271"/>
            <ac:spMk id="230" creationId="{00000000-0000-0000-0000-000000000000}"/>
          </ac:spMkLst>
        </pc:spChg>
      </pc:sldChg>
      <pc:sldMasterChg chg="modSldLayout">
        <pc:chgData name="Sally North" userId="52e2d7fe0a4c5456" providerId="LiveId" clId="{A7627F48-9741-4F56-8BCA-EF0C21F98354}" dt="2024-12-16T20:54:07.125" v="5"/>
        <pc:sldMasterMkLst>
          <pc:docMk/>
          <pc:sldMasterMk cId="0" sldId="2147483648"/>
        </pc:sldMasterMkLst>
        <pc:sldLayoutChg chg="addSp modSp">
          <pc:chgData name="Sally North" userId="52e2d7fe0a4c5456" providerId="LiveId" clId="{A7627F48-9741-4F56-8BCA-EF0C21F98354}" dt="2024-12-16T20:54:03.621" v="2"/>
          <pc:sldLayoutMkLst>
            <pc:docMk/>
            <pc:sldMasterMk cId="0" sldId="2147483648"/>
            <pc:sldLayoutMk cId="0" sldId="2147483649"/>
          </pc:sldLayoutMkLst>
          <pc:spChg chg="add mod">
            <ac:chgData name="Sally North" userId="52e2d7fe0a4c5456" providerId="LiveId" clId="{A7627F48-9741-4F56-8BCA-EF0C21F98354}" dt="2024-12-16T20:54:03.621" v="2"/>
            <ac:spMkLst>
              <pc:docMk/>
              <pc:sldMasterMk cId="0" sldId="2147483648"/>
              <pc:sldLayoutMk cId="0" sldId="2147483649"/>
              <ac:spMk id="2" creationId="{BA9C7AA3-4240-4DBB-DF35-873F3896C2E1}"/>
            </ac:spMkLst>
          </pc:spChg>
          <pc:picChg chg="add mod">
            <ac:chgData name="Sally North" userId="52e2d7fe0a4c5456" providerId="LiveId" clId="{A7627F48-9741-4F56-8BCA-EF0C21F98354}" dt="2024-12-16T20:54:03.621" v="2"/>
            <ac:picMkLst>
              <pc:docMk/>
              <pc:sldMasterMk cId="0" sldId="2147483648"/>
              <pc:sldLayoutMk cId="0" sldId="2147483649"/>
              <ac:picMk id="3" creationId="{9945EE0E-082C-CD5E-5CA5-B8DE291F2060}"/>
            </ac:picMkLst>
          </pc:picChg>
        </pc:sldLayoutChg>
        <pc:sldLayoutChg chg="addSp modSp">
          <pc:chgData name="Sally North" userId="52e2d7fe0a4c5456" providerId="LiveId" clId="{A7627F48-9741-4F56-8BCA-EF0C21F98354}" dt="2024-12-16T20:54:07.125" v="5"/>
          <pc:sldLayoutMkLst>
            <pc:docMk/>
            <pc:sldMasterMk cId="0" sldId="2147483648"/>
            <pc:sldLayoutMk cId="0" sldId="2147483650"/>
          </pc:sldLayoutMkLst>
          <pc:spChg chg="add mod">
            <ac:chgData name="Sally North" userId="52e2d7fe0a4c5456" providerId="LiveId" clId="{A7627F48-9741-4F56-8BCA-EF0C21F98354}" dt="2024-12-16T20:54:07.125" v="5"/>
            <ac:spMkLst>
              <pc:docMk/>
              <pc:sldMasterMk cId="0" sldId="2147483648"/>
              <pc:sldLayoutMk cId="0" sldId="2147483650"/>
              <ac:spMk id="2" creationId="{3FB6AED6-7466-2C6B-8DCA-164AB01C8C0C}"/>
            </ac:spMkLst>
          </pc:spChg>
          <pc:picChg chg="add mod">
            <ac:chgData name="Sally North" userId="52e2d7fe0a4c5456" providerId="LiveId" clId="{A7627F48-9741-4F56-8BCA-EF0C21F98354}" dt="2024-12-16T20:54:07.125" v="5"/>
            <ac:picMkLst>
              <pc:docMk/>
              <pc:sldMasterMk cId="0" sldId="2147483648"/>
              <pc:sldLayoutMk cId="0" sldId="2147483650"/>
              <ac:picMk id="3" creationId="{9945EE0E-082C-CD5E-5CA5-B8DE291F206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131645b64a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3131645b64a_0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87" name="Google Shape;187;g3131645b64a_0_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131645b64a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g3131645b64a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95" name="Google Shape;195;g3131645b64a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131645b64a_0_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g3131645b64a_0_5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03" name="Google Shape;203;g3131645b64a_0_5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131645b64a_0_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3131645b64a_0_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11" name="Google Shape;211;g3131645b64a_0_6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188c145fc7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g3188c145fc7_0_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19" name="Google Shape;219;g3188c145fc7_0_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3131645b64a_0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6" name="Google Shape;226;g3131645b64a_0_7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27" name="Google Shape;227;g3131645b64a_0_7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endParaRPr/>
          </a:p>
          <a:p>
            <a:pPr marL="0" lvl="0" indent="0" algn="l" rtl="0">
              <a:spcBef>
                <a:spcPts val="0"/>
              </a:spcBef>
              <a:spcAft>
                <a:spcPts val="0"/>
              </a:spcAft>
              <a:buNone/>
            </a:pP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131645b64a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3131645b64a_0_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Now let us delve into some examples of how the tourism industry can address each of the SDGs.</a:t>
            </a:r>
            <a:endParaRPr/>
          </a:p>
        </p:txBody>
      </p:sp>
      <p:sp>
        <p:nvSpPr>
          <p:cNvPr id="128" name="Google Shape;128;g3131645b64a_0_2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131645b64a_0_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g3131645b64a_0_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3131645b64a_0_4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131645b64a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g3131645b64a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g3131645b64a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165" name="Google Shape;16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BA9C7AA3-4240-4DBB-DF35-873F3896C2E1}"/>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3FB6AED6-7466-2C6B-8DCA-164AB01C8C0C}"/>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21"/>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7"/>
          <p:cNvSpPr>
            <a:spLocks noGrp="1"/>
          </p:cNvSpPr>
          <p:nvPr>
            <p:ph type="pic" idx="2"/>
          </p:nvPr>
        </p:nvSpPr>
        <p:spPr>
          <a:xfrm>
            <a:off x="5183188" y="987425"/>
            <a:ext cx="6172200" cy="4873625"/>
          </a:xfrm>
          <a:prstGeom prst="rect">
            <a:avLst/>
          </a:prstGeom>
          <a:noFill/>
          <a:ln>
            <a:noFill/>
          </a:ln>
        </p:spPr>
      </p:sp>
      <p:sp>
        <p:nvSpPr>
          <p:cNvPr id="66" name="Google Shape;66;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00" cy="25551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1</a:t>
            </a:r>
            <a:r>
              <a:rPr lang="en-AU" sz="4000" b="1">
                <a:solidFill>
                  <a:schemeClr val="dk1"/>
                </a:solidFill>
              </a:rPr>
              <a:t>1</a:t>
            </a:r>
            <a:r>
              <a:rPr lang="en-AU" sz="4000" b="1" i="0" u="none" strike="noStrike" cap="none">
                <a:solidFill>
                  <a:schemeClr val="dk1"/>
                </a:solidFill>
                <a:latin typeface="Arial"/>
                <a:ea typeface="Arial"/>
                <a:cs typeface="Arial"/>
                <a:sym typeface="Arial"/>
              </a:rPr>
              <a:t>: From Sustainable </a:t>
            </a:r>
            <a:r>
              <a:rPr lang="en-AU" sz="4000" b="1">
                <a:solidFill>
                  <a:schemeClr val="dk1"/>
                </a:solidFill>
              </a:rPr>
              <a:t>Tourism</a:t>
            </a:r>
            <a:r>
              <a:rPr lang="en-AU" sz="4000" b="1" i="0" u="none" strike="noStrike" cap="none">
                <a:solidFill>
                  <a:schemeClr val="dk1"/>
                </a:solidFill>
                <a:latin typeface="Arial"/>
                <a:ea typeface="Arial"/>
                <a:cs typeface="Arial"/>
                <a:sym typeface="Arial"/>
              </a:rPr>
              <a:t> </a:t>
            </a:r>
            <a:r>
              <a:rPr lang="en-AU" sz="4000" b="1">
                <a:solidFill>
                  <a:schemeClr val="dk1"/>
                </a:solidFill>
              </a:rPr>
              <a:t>to Regenerative</a:t>
            </a:r>
            <a:r>
              <a:rPr lang="en-AU" sz="4000" b="1" i="0" u="none" strike="noStrike" cap="none">
                <a:solidFill>
                  <a:schemeClr val="dk1"/>
                </a:solidFill>
                <a:latin typeface="Arial"/>
                <a:ea typeface="Arial"/>
                <a:cs typeface="Arial"/>
                <a:sym typeface="Arial"/>
              </a:rPr>
              <a:t> Tourism</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Examples: </a:t>
            </a:r>
            <a:r>
              <a:rPr lang="en-AU" b="1">
                <a:latin typeface="Calibri"/>
                <a:ea typeface="Calibri"/>
                <a:cs typeface="Calibri"/>
                <a:sym typeface="Calibri"/>
              </a:rPr>
              <a:t>The Three Pillars of Sustainability </a:t>
            </a:r>
            <a:endParaRPr/>
          </a:p>
        </p:txBody>
      </p:sp>
      <p:sp>
        <p:nvSpPr>
          <p:cNvPr id="182" name="Google Shape;18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graphicFrame>
        <p:nvGraphicFramePr>
          <p:cNvPr id="183" name="Google Shape;183;p6"/>
          <p:cNvGraphicFramePr/>
          <p:nvPr/>
        </p:nvGraphicFramePr>
        <p:xfrm>
          <a:off x="2032000" y="2110413"/>
          <a:ext cx="3000000" cy="3000000"/>
        </p:xfrm>
        <a:graphic>
          <a:graphicData uri="http://schemas.openxmlformats.org/drawingml/2006/table">
            <a:tbl>
              <a:tblPr firstRow="1" bandRow="1">
                <a:noFill/>
                <a:tableStyleId>{DAFC277B-AABA-4573-8772-6B83B6688935}</a:tableStyleId>
              </a:tblPr>
              <a:tblGrid>
                <a:gridCol w="2709325">
                  <a:extLst>
                    <a:ext uri="{9D8B030D-6E8A-4147-A177-3AD203B41FA5}">
                      <a16:colId xmlns:a16="http://schemas.microsoft.com/office/drawing/2014/main" val="20000"/>
                    </a:ext>
                  </a:extLst>
                </a:gridCol>
                <a:gridCol w="2709325">
                  <a:extLst>
                    <a:ext uri="{9D8B030D-6E8A-4147-A177-3AD203B41FA5}">
                      <a16:colId xmlns:a16="http://schemas.microsoft.com/office/drawing/2014/main" val="20001"/>
                    </a:ext>
                  </a:extLst>
                </a:gridCol>
                <a:gridCol w="2709325">
                  <a:extLst>
                    <a:ext uri="{9D8B030D-6E8A-4147-A177-3AD203B41FA5}">
                      <a16:colId xmlns:a16="http://schemas.microsoft.com/office/drawing/2014/main" val="20002"/>
                    </a:ext>
                  </a:extLst>
                </a:gridCol>
              </a:tblGrid>
              <a:tr h="370850">
                <a:tc>
                  <a:txBody>
                    <a:bodyPr/>
                    <a:lstStyle/>
                    <a:p>
                      <a:pPr marL="0" marR="0" lvl="0" indent="0" algn="l" rtl="0">
                        <a:spcBef>
                          <a:spcPts val="0"/>
                        </a:spcBef>
                        <a:spcAft>
                          <a:spcPts val="0"/>
                        </a:spcAft>
                        <a:buNone/>
                      </a:pPr>
                      <a:r>
                        <a:rPr lang="en-AU" sz="1800" u="none" strike="noStrike" cap="none"/>
                        <a:t>Economy</a:t>
                      </a:r>
                      <a:endParaRPr/>
                    </a:p>
                  </a:txBody>
                  <a:tcPr marL="91450" marR="91450" marT="45725" marB="45725"/>
                </a:tc>
                <a:tc>
                  <a:txBody>
                    <a:bodyPr/>
                    <a:lstStyle/>
                    <a:p>
                      <a:pPr marL="0" marR="0" lvl="0" indent="0" algn="l" rtl="0">
                        <a:spcBef>
                          <a:spcPts val="0"/>
                        </a:spcBef>
                        <a:spcAft>
                          <a:spcPts val="0"/>
                        </a:spcAft>
                        <a:buNone/>
                      </a:pPr>
                      <a:r>
                        <a:rPr lang="en-AU" sz="1800"/>
                        <a:t>Society</a:t>
                      </a:r>
                      <a:endParaRPr/>
                    </a:p>
                  </a:txBody>
                  <a:tcPr marL="91450" marR="91450" marT="45725" marB="45725"/>
                </a:tc>
                <a:tc>
                  <a:txBody>
                    <a:bodyPr/>
                    <a:lstStyle/>
                    <a:p>
                      <a:pPr marL="0" marR="0" lvl="0" indent="0" algn="l" rtl="0">
                        <a:spcBef>
                          <a:spcPts val="0"/>
                        </a:spcBef>
                        <a:spcAft>
                          <a:spcPts val="0"/>
                        </a:spcAft>
                        <a:buNone/>
                      </a:pPr>
                      <a:r>
                        <a:rPr lang="en-AU" sz="1800"/>
                        <a:t>Environment</a:t>
                      </a:r>
                      <a:endParaRPr/>
                    </a:p>
                  </a:txBody>
                  <a:tcPr marL="91450" marR="91450" marT="45725" marB="45725"/>
                </a:tc>
                <a:extLst>
                  <a:ext uri="{0D108BD9-81ED-4DB2-BD59-A6C34878D82A}">
                    <a16:rowId xmlns:a16="http://schemas.microsoft.com/office/drawing/2014/main" val="10000"/>
                  </a:ext>
                </a:extLst>
              </a:tr>
              <a:tr h="370850">
                <a:tc>
                  <a:txBody>
                    <a:bodyPr/>
                    <a:lstStyle/>
                    <a:p>
                      <a:pPr marL="457200" marR="0" lvl="0" indent="-342900" algn="l" rtl="0">
                        <a:spcBef>
                          <a:spcPts val="0"/>
                        </a:spcBef>
                        <a:spcAft>
                          <a:spcPts val="0"/>
                        </a:spcAft>
                        <a:buSzPts val="1800"/>
                        <a:buChar char="●"/>
                      </a:pPr>
                      <a:r>
                        <a:rPr lang="en-AU" sz="1800"/>
                        <a:t>Revenue generation</a:t>
                      </a:r>
                      <a:endParaRPr/>
                    </a:p>
                    <a:p>
                      <a:pPr marL="457200" marR="0" lvl="0" indent="-342900" algn="l" rtl="0">
                        <a:spcBef>
                          <a:spcPts val="0"/>
                        </a:spcBef>
                        <a:spcAft>
                          <a:spcPts val="0"/>
                        </a:spcAft>
                        <a:buSzPts val="1800"/>
                        <a:buChar char="●"/>
                      </a:pPr>
                      <a:r>
                        <a:rPr lang="en-AU" sz="1800"/>
                        <a:t>Job creation </a:t>
                      </a:r>
                      <a:endParaRPr sz="1800"/>
                    </a:p>
                    <a:p>
                      <a:pPr marL="457200" marR="0" lvl="0" indent="-342900" algn="l" rtl="0">
                        <a:spcBef>
                          <a:spcPts val="0"/>
                        </a:spcBef>
                        <a:spcAft>
                          <a:spcPts val="0"/>
                        </a:spcAft>
                        <a:buSzPts val="1800"/>
                        <a:buChar char="●"/>
                      </a:pPr>
                      <a:r>
                        <a:rPr lang="en-AU" sz="1800"/>
                        <a:t>High rates of inflation </a:t>
                      </a:r>
                      <a:endParaRPr sz="1800"/>
                    </a:p>
                    <a:p>
                      <a:pPr marL="457200" marR="0" lvl="0" indent="-342900" algn="l" rtl="0">
                        <a:spcBef>
                          <a:spcPts val="0"/>
                        </a:spcBef>
                        <a:spcAft>
                          <a:spcPts val="0"/>
                        </a:spcAft>
                        <a:buSzPts val="1800"/>
                        <a:buChar char="●"/>
                      </a:pPr>
                      <a:r>
                        <a:rPr lang="en-AU" sz="1800"/>
                        <a:t>Growth based on profit-making (not equity, fairness and justice)</a:t>
                      </a:r>
                      <a:endParaRPr sz="1800"/>
                    </a:p>
                  </a:txBody>
                  <a:tcPr marL="91450" marR="91450" marT="45725" marB="45725"/>
                </a:tc>
                <a:tc>
                  <a:txBody>
                    <a:bodyPr/>
                    <a:lstStyle/>
                    <a:p>
                      <a:pPr marL="457200" marR="0" lvl="0" indent="-342900" algn="l" rtl="0">
                        <a:spcBef>
                          <a:spcPts val="0"/>
                        </a:spcBef>
                        <a:spcAft>
                          <a:spcPts val="0"/>
                        </a:spcAft>
                        <a:buSzPts val="1800"/>
                        <a:buChar char="●"/>
                      </a:pPr>
                      <a:r>
                        <a:rPr lang="en-AU" sz="1800"/>
                        <a:t>Overtourism</a:t>
                      </a:r>
                      <a:endParaRPr/>
                    </a:p>
                    <a:p>
                      <a:pPr marL="457200" marR="0" lvl="0" indent="-342900" algn="l" rtl="0">
                        <a:spcBef>
                          <a:spcPts val="0"/>
                        </a:spcBef>
                        <a:spcAft>
                          <a:spcPts val="0"/>
                        </a:spcAft>
                        <a:buSzPts val="1800"/>
                        <a:buChar char="●"/>
                      </a:pPr>
                      <a:r>
                        <a:rPr lang="en-AU" sz="1800"/>
                        <a:t>Crime</a:t>
                      </a:r>
                      <a:endParaRPr/>
                    </a:p>
                    <a:p>
                      <a:pPr marL="457200" marR="0" lvl="0" indent="-342900" algn="l" rtl="0">
                        <a:spcBef>
                          <a:spcPts val="0"/>
                        </a:spcBef>
                        <a:spcAft>
                          <a:spcPts val="0"/>
                        </a:spcAft>
                        <a:buSzPts val="1800"/>
                        <a:buChar char="●"/>
                      </a:pPr>
                      <a:r>
                        <a:rPr lang="en-AU" sz="1800"/>
                        <a:t>Changing customs and norms</a:t>
                      </a:r>
                      <a:endParaRPr sz="1800"/>
                    </a:p>
                    <a:p>
                      <a:pPr marL="457200" marR="0" lvl="0" indent="-342900" algn="l" rtl="0">
                        <a:spcBef>
                          <a:spcPts val="0"/>
                        </a:spcBef>
                        <a:spcAft>
                          <a:spcPts val="0"/>
                        </a:spcAft>
                        <a:buSzPts val="1800"/>
                        <a:buChar char="●"/>
                      </a:pPr>
                      <a:r>
                        <a:rPr lang="en-AU" sz="1800"/>
                        <a:t>Tourism workforce</a:t>
                      </a:r>
                      <a:endParaRPr sz="1800"/>
                    </a:p>
                    <a:p>
                      <a:pPr marL="0" marR="0" lvl="0" indent="0" algn="l" rtl="0">
                        <a:spcBef>
                          <a:spcPts val="0"/>
                        </a:spcBef>
                        <a:spcAft>
                          <a:spcPts val="0"/>
                        </a:spcAft>
                        <a:buNone/>
                      </a:pPr>
                      <a:endParaRPr sz="1800"/>
                    </a:p>
                  </a:txBody>
                  <a:tcPr marL="91450" marR="91450" marT="45725" marB="45725"/>
                </a:tc>
                <a:tc>
                  <a:txBody>
                    <a:bodyPr/>
                    <a:lstStyle/>
                    <a:p>
                      <a:pPr marL="457200" marR="0" lvl="0" indent="-342900" algn="l" rtl="0">
                        <a:spcBef>
                          <a:spcPts val="0"/>
                        </a:spcBef>
                        <a:spcAft>
                          <a:spcPts val="0"/>
                        </a:spcAft>
                        <a:buSzPts val="1800"/>
                        <a:buChar char="●"/>
                      </a:pPr>
                      <a:r>
                        <a:rPr lang="en-AU" sz="1800"/>
                        <a:t>Waste</a:t>
                      </a:r>
                      <a:endParaRPr/>
                    </a:p>
                    <a:p>
                      <a:pPr marL="457200" marR="0" lvl="0" indent="-342900" algn="l" rtl="0">
                        <a:spcBef>
                          <a:spcPts val="0"/>
                        </a:spcBef>
                        <a:spcAft>
                          <a:spcPts val="0"/>
                        </a:spcAft>
                        <a:buSzPts val="1800"/>
                        <a:buChar char="●"/>
                      </a:pPr>
                      <a:r>
                        <a:rPr lang="en-AU" sz="1800"/>
                        <a:t>Pollution</a:t>
                      </a:r>
                      <a:endParaRPr/>
                    </a:p>
                    <a:p>
                      <a:pPr marL="457200" marR="0" lvl="0" indent="-342900" algn="l" rtl="0">
                        <a:spcBef>
                          <a:spcPts val="0"/>
                        </a:spcBef>
                        <a:spcAft>
                          <a:spcPts val="0"/>
                        </a:spcAft>
                        <a:buSzPts val="1800"/>
                        <a:buChar char="●"/>
                      </a:pPr>
                      <a:r>
                        <a:rPr lang="en-AU" sz="1800"/>
                        <a:t>Land degradation</a:t>
                      </a:r>
                      <a:endParaRPr/>
                    </a:p>
                    <a:p>
                      <a:pPr marL="457200" marR="0" lvl="0" indent="-342900" algn="l" rtl="0">
                        <a:spcBef>
                          <a:spcPts val="0"/>
                        </a:spcBef>
                        <a:spcAft>
                          <a:spcPts val="0"/>
                        </a:spcAft>
                        <a:buSzPts val="1800"/>
                        <a:buChar char="●"/>
                      </a:pPr>
                      <a:r>
                        <a:rPr lang="en-AU" sz="1800"/>
                        <a:t>Biodiversity loss</a:t>
                      </a:r>
                      <a:endParaRPr/>
                    </a:p>
                    <a:p>
                      <a:pPr marL="0" marR="0" lvl="0" indent="0" algn="l" rtl="0">
                        <a:spcBef>
                          <a:spcPts val="0"/>
                        </a:spcBef>
                        <a:spcAft>
                          <a:spcPts val="0"/>
                        </a:spcAft>
                        <a:buNone/>
                      </a:pPr>
                      <a:endParaRP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3131645b64a_0_2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AU" b="1"/>
              <a:t>The Three Pillars of Sustainability</a:t>
            </a:r>
            <a:endParaRPr b="1"/>
          </a:p>
        </p:txBody>
      </p:sp>
      <p:sp>
        <p:nvSpPr>
          <p:cNvPr id="190" name="Google Shape;190;g3131645b64a_0_21"/>
          <p:cNvSpPr txBox="1">
            <a:spLocks noGrp="1"/>
          </p:cNvSpPr>
          <p:nvPr>
            <p:ph type="body" idx="1"/>
          </p:nvPr>
        </p:nvSpPr>
        <p:spPr>
          <a:xfrm>
            <a:off x="838200" y="1582625"/>
            <a:ext cx="10515600" cy="45942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Clr>
                <a:schemeClr val="dk1"/>
              </a:buClr>
              <a:buSzPts val="2800"/>
              <a:buNone/>
            </a:pPr>
            <a:r>
              <a:rPr lang="en-AU"/>
              <a:t>The COVID-19 pandemic demonstrated that the tourism industry is far from sustainable, leading to growing calls to reset tourism.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Proposed solutions:</a:t>
            </a:r>
            <a:endParaRPr/>
          </a:p>
          <a:p>
            <a:pPr marL="457200" lvl="0" indent="-368300" algn="l" rtl="0">
              <a:lnSpc>
                <a:spcPct val="90000"/>
              </a:lnSpc>
              <a:spcBef>
                <a:spcPts val="1000"/>
              </a:spcBef>
              <a:spcAft>
                <a:spcPts val="0"/>
              </a:spcAft>
              <a:buSzPts val="2200"/>
              <a:buChar char="•"/>
            </a:pPr>
            <a:r>
              <a:rPr lang="en-AU" sz="2200"/>
              <a:t>Need for political commitment and strong leadership to achieve the SDGs (Cheng </a:t>
            </a:r>
            <a:r>
              <a:rPr lang="en-AU" sz="2200" i="1"/>
              <a:t>et al.</a:t>
            </a:r>
            <a:r>
              <a:rPr lang="en-AU" sz="2200"/>
              <a:t>, 2021)</a:t>
            </a:r>
            <a:endParaRPr sz="2200"/>
          </a:p>
          <a:p>
            <a:pPr marL="457200" lvl="0" indent="-368300" algn="l" rtl="0">
              <a:lnSpc>
                <a:spcPct val="90000"/>
              </a:lnSpc>
              <a:spcBef>
                <a:spcPts val="0"/>
              </a:spcBef>
              <a:spcAft>
                <a:spcPts val="0"/>
              </a:spcAft>
              <a:buSzPts val="2200"/>
              <a:buChar char="•"/>
            </a:pPr>
            <a:r>
              <a:rPr lang="en-AU" sz="2200"/>
              <a:t>Greater involvement and transparency in the SDGs’ implementation by international tourism organisations (Berbeka </a:t>
            </a:r>
            <a:r>
              <a:rPr lang="en-AU" sz="2200" i="1"/>
              <a:t>et al.</a:t>
            </a:r>
            <a:r>
              <a:rPr lang="en-AU" sz="2200"/>
              <a:t>, 2024)</a:t>
            </a:r>
            <a:endParaRPr sz="2200"/>
          </a:p>
          <a:p>
            <a:pPr marL="457200" lvl="0" indent="-368300" algn="l" rtl="0">
              <a:lnSpc>
                <a:spcPct val="90000"/>
              </a:lnSpc>
              <a:spcBef>
                <a:spcPts val="0"/>
              </a:spcBef>
              <a:spcAft>
                <a:spcPts val="0"/>
              </a:spcAft>
              <a:buSzPts val="2200"/>
              <a:buChar char="•"/>
            </a:pPr>
            <a:r>
              <a:rPr lang="en-AU" sz="2200"/>
              <a:t>Shift to a four pillars framework for building resilience (Crotts </a:t>
            </a:r>
            <a:r>
              <a:rPr lang="en-AU" sz="2200" i="1"/>
              <a:t>et al.</a:t>
            </a:r>
            <a:r>
              <a:rPr lang="en-AU" sz="2200"/>
              <a:t>, 2022).</a:t>
            </a:r>
            <a:endParaRPr sz="2200"/>
          </a:p>
          <a:p>
            <a:pPr marL="457200" lvl="0" indent="-368300" algn="l" rtl="0">
              <a:lnSpc>
                <a:spcPct val="90000"/>
              </a:lnSpc>
              <a:spcBef>
                <a:spcPts val="0"/>
              </a:spcBef>
              <a:spcAft>
                <a:spcPts val="0"/>
              </a:spcAft>
              <a:buSzPts val="2200"/>
              <a:buChar char="•"/>
            </a:pPr>
            <a:r>
              <a:rPr lang="en-AU" sz="2200"/>
              <a:t>Development of community-based strategies: creative tourism, inclusive tourism development and regenerative tourism. </a:t>
            </a:r>
            <a:endParaRPr sz="2200"/>
          </a:p>
        </p:txBody>
      </p:sp>
      <p:sp>
        <p:nvSpPr>
          <p:cNvPr id="191" name="Google Shape;191;g3131645b64a_0_2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3131645b64a_0_1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Regenerative</a:t>
            </a:r>
            <a:r>
              <a:rPr lang="en-AU" b="1">
                <a:latin typeface="Calibri"/>
                <a:ea typeface="Calibri"/>
                <a:cs typeface="Calibri"/>
                <a:sym typeface="Calibri"/>
              </a:rPr>
              <a:t> Tourism</a:t>
            </a:r>
            <a:endParaRPr/>
          </a:p>
        </p:txBody>
      </p:sp>
      <p:sp>
        <p:nvSpPr>
          <p:cNvPr id="198" name="Google Shape;198;g3131645b64a_0_14"/>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r>
              <a:rPr lang="en-AU"/>
              <a:t>The regeneration paradigm is founded on living systems thinking (Mang and Reed, 2012).</a:t>
            </a:r>
            <a:endParaRPr/>
          </a:p>
          <a:p>
            <a:pPr marL="457200" lvl="0" indent="-323850" algn="l" rtl="0">
              <a:lnSpc>
                <a:spcPct val="90000"/>
              </a:lnSpc>
              <a:spcBef>
                <a:spcPts val="1000"/>
              </a:spcBef>
              <a:spcAft>
                <a:spcPts val="0"/>
              </a:spcAft>
              <a:buSzPts val="1500"/>
              <a:buChar char="•"/>
            </a:pPr>
            <a:r>
              <a:rPr lang="en-AU" sz="2500"/>
              <a:t>Living systems thinking suggests seeing the world as interconnected and dynamic systems. </a:t>
            </a:r>
            <a:endParaRPr sz="2500"/>
          </a:p>
          <a:p>
            <a:pPr marL="457200" lvl="0" indent="-323850" algn="l" rtl="0">
              <a:lnSpc>
                <a:spcPct val="90000"/>
              </a:lnSpc>
              <a:spcBef>
                <a:spcPts val="0"/>
              </a:spcBef>
              <a:spcAft>
                <a:spcPts val="0"/>
              </a:spcAft>
              <a:buSzPts val="1500"/>
              <a:buChar char="•"/>
            </a:pPr>
            <a:r>
              <a:rPr lang="en-AU" sz="2500"/>
              <a:t>Living systems thinking emphasises considering how the whole system adapts, has cycles of interaction and is in constant change.</a:t>
            </a:r>
            <a:endParaRPr sz="2500"/>
          </a:p>
          <a:p>
            <a:pPr marL="0" lvl="0" indent="0" algn="ctr" rtl="0">
              <a:lnSpc>
                <a:spcPct val="90000"/>
              </a:lnSpc>
              <a:spcBef>
                <a:spcPts val="1000"/>
              </a:spcBef>
              <a:spcAft>
                <a:spcPts val="0"/>
              </a:spcAft>
              <a:buClr>
                <a:schemeClr val="dk1"/>
              </a:buClr>
              <a:buSzPts val="2800"/>
              <a:buNone/>
            </a:pPr>
            <a:endParaRPr/>
          </a:p>
        </p:txBody>
      </p:sp>
      <p:sp>
        <p:nvSpPr>
          <p:cNvPr id="199" name="Google Shape;199;g3131645b64a_0_1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3131645b64a_0_5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sz="3800" b="1"/>
              <a:t>Regenerative</a:t>
            </a:r>
            <a:r>
              <a:rPr lang="en-AU" sz="3800" b="1">
                <a:latin typeface="Calibri"/>
                <a:ea typeface="Calibri"/>
                <a:cs typeface="Calibri"/>
                <a:sym typeface="Calibri"/>
              </a:rPr>
              <a:t> Tourism vs. Sustainable Development</a:t>
            </a:r>
            <a:endParaRPr sz="3800"/>
          </a:p>
        </p:txBody>
      </p:sp>
      <p:sp>
        <p:nvSpPr>
          <p:cNvPr id="206" name="Google Shape;206;g3131645b64a_0_59"/>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r>
              <a:rPr lang="en-AU"/>
              <a:t>Regenerative tourism diverges from sustainable development by leveraging tourism activities to foster capabilities of the communities, places and guests in harmony with the systems in which they operate (Bellato </a:t>
            </a:r>
            <a:r>
              <a:rPr lang="en-AU" i="1"/>
              <a:t>et al.</a:t>
            </a:r>
            <a:r>
              <a:rPr lang="en-AU"/>
              <a:t>, 2022).</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Font typeface="Arial"/>
              <a:buNone/>
            </a:pPr>
            <a:r>
              <a:rPr lang="en-AU"/>
              <a:t>Both approaches may seek the well-being of future generations, but, while sustainable tourism aims to </a:t>
            </a:r>
            <a:r>
              <a:rPr lang="en-AU" b="1"/>
              <a:t>minimise</a:t>
            </a:r>
            <a:r>
              <a:rPr lang="en-AU"/>
              <a:t> social and environmental damage, regenerative tourism </a:t>
            </a:r>
            <a:r>
              <a:rPr lang="en-AU" b="1"/>
              <a:t>prioritises </a:t>
            </a:r>
            <a:r>
              <a:rPr lang="en-AU"/>
              <a:t>positive outcomes through integrative and equitable micro-scale initiatives (Duxbury et al., 2021).</a:t>
            </a:r>
            <a:endParaRPr/>
          </a:p>
        </p:txBody>
      </p:sp>
      <p:sp>
        <p:nvSpPr>
          <p:cNvPr id="207" name="Google Shape;207;g3131645b64a_0_5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3131645b64a_0_6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Examples: Regenerative</a:t>
            </a:r>
            <a:r>
              <a:rPr lang="en-AU" b="1">
                <a:latin typeface="Calibri"/>
                <a:ea typeface="Calibri"/>
                <a:cs typeface="Calibri"/>
                <a:sym typeface="Calibri"/>
              </a:rPr>
              <a:t> Tourism</a:t>
            </a:r>
            <a:endParaRPr/>
          </a:p>
        </p:txBody>
      </p:sp>
      <p:sp>
        <p:nvSpPr>
          <p:cNvPr id="214" name="Google Shape;214;g3131645b64a_0_66"/>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1000"/>
              </a:spcBef>
              <a:spcAft>
                <a:spcPts val="0"/>
              </a:spcAft>
              <a:buClr>
                <a:schemeClr val="dk1"/>
              </a:buClr>
              <a:buSzPts val="2800"/>
              <a:buNone/>
            </a:pPr>
            <a:r>
              <a:rPr lang="en-AU"/>
              <a:t>Regenerative tourism initiatives include:</a:t>
            </a:r>
            <a:endParaRPr/>
          </a:p>
          <a:p>
            <a:pPr marL="457200" lvl="0" indent="-381000" algn="l" rtl="0">
              <a:lnSpc>
                <a:spcPct val="115000"/>
              </a:lnSpc>
              <a:spcBef>
                <a:spcPts val="0"/>
              </a:spcBef>
              <a:spcAft>
                <a:spcPts val="0"/>
              </a:spcAft>
              <a:buSzPts val="2400"/>
              <a:buChar char="•"/>
            </a:pPr>
            <a:r>
              <a:rPr lang="en-AU" sz="2400"/>
              <a:t>The </a:t>
            </a:r>
            <a:r>
              <a:rPr lang="en-AU" sz="2400" i="1"/>
              <a:t>Visit Flanders</a:t>
            </a:r>
            <a:r>
              <a:rPr lang="en-AU" sz="2400"/>
              <a:t> campaign which sought to create value beyond economic growth (Anderson, 2019).</a:t>
            </a:r>
            <a:endParaRPr sz="2400"/>
          </a:p>
          <a:p>
            <a:pPr marL="457200" lvl="0" indent="-381000" algn="l" rtl="0">
              <a:lnSpc>
                <a:spcPct val="115000"/>
              </a:lnSpc>
              <a:spcBef>
                <a:spcPts val="0"/>
              </a:spcBef>
              <a:spcAft>
                <a:spcPts val="0"/>
              </a:spcAft>
              <a:buSzPts val="2400"/>
              <a:buFont typeface="Calibri"/>
              <a:buChar char="•"/>
            </a:pPr>
            <a:r>
              <a:rPr lang="en-AU" sz="2400"/>
              <a:t>Visitors to </a:t>
            </a:r>
            <a:r>
              <a:rPr lang="en-AU" sz="2400" i="1"/>
              <a:t>Aotearoa New Zealand</a:t>
            </a:r>
            <a:r>
              <a:rPr lang="en-AU" sz="2400"/>
              <a:t> being asked to abide by the Tiaki Promise, a pledge sourced from Māori principles (Lockhart, 2023).</a:t>
            </a:r>
            <a:endParaRPr sz="2400"/>
          </a:p>
          <a:p>
            <a:pPr marL="457200" lvl="0" indent="-381000" algn="l" rtl="0">
              <a:lnSpc>
                <a:spcPct val="115000"/>
              </a:lnSpc>
              <a:spcBef>
                <a:spcPts val="0"/>
              </a:spcBef>
              <a:spcAft>
                <a:spcPts val="0"/>
              </a:spcAft>
              <a:buSzPts val="2400"/>
              <a:buFont typeface="Calibri"/>
              <a:buChar char="•"/>
            </a:pPr>
            <a:r>
              <a:rPr lang="en-AU" sz="2400" i="1"/>
              <a:t>CREATOUR</a:t>
            </a:r>
            <a:r>
              <a:rPr lang="en-AU" sz="2400"/>
              <a:t> in Portugal: a grassroot pilot project which was designed and implemented by locals for community benefits (Duxbury </a:t>
            </a:r>
            <a:r>
              <a:rPr lang="en-AU" sz="2400" i="1"/>
              <a:t>et al.</a:t>
            </a:r>
            <a:r>
              <a:rPr lang="en-AU" sz="2400"/>
              <a:t>, 2021).</a:t>
            </a:r>
            <a:endParaRPr sz="2400"/>
          </a:p>
          <a:p>
            <a:pPr marL="0" lvl="0" indent="0" algn="l" rtl="0">
              <a:lnSpc>
                <a:spcPct val="90000"/>
              </a:lnSpc>
              <a:spcBef>
                <a:spcPts val="12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It has been argued that more of such efforts are crucial to address current challenges driven by value extraction rather than value generation</a:t>
            </a:r>
            <a:endParaRPr/>
          </a:p>
        </p:txBody>
      </p:sp>
      <p:sp>
        <p:nvSpPr>
          <p:cNvPr id="215" name="Google Shape;215;g3131645b64a_0_6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3188c145fc7_0_1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Summary</a:t>
            </a:r>
            <a:endParaRPr/>
          </a:p>
        </p:txBody>
      </p:sp>
      <p:sp>
        <p:nvSpPr>
          <p:cNvPr id="222" name="Google Shape;222;g3188c145fc7_0_19"/>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r>
              <a:rPr lang="en-AU"/>
              <a:t>This chapter explored:</a:t>
            </a:r>
            <a:endParaRPr/>
          </a:p>
          <a:p>
            <a:pPr marL="228600" lvl="0" indent="-228600" algn="l" rtl="0">
              <a:lnSpc>
                <a:spcPct val="100000"/>
              </a:lnSpc>
              <a:spcBef>
                <a:spcPts val="1000"/>
              </a:spcBef>
              <a:spcAft>
                <a:spcPts val="0"/>
              </a:spcAft>
              <a:buSzPts val="2800"/>
              <a:buChar char="•"/>
            </a:pPr>
            <a:r>
              <a:rPr lang="en-AU"/>
              <a:t>Tourism and sustainable development</a:t>
            </a:r>
            <a:endParaRPr/>
          </a:p>
          <a:p>
            <a:pPr marL="228600" lvl="0" indent="-228600" algn="l" rtl="0">
              <a:lnSpc>
                <a:spcPct val="100000"/>
              </a:lnSpc>
              <a:spcBef>
                <a:spcPts val="1000"/>
              </a:spcBef>
              <a:spcAft>
                <a:spcPts val="0"/>
              </a:spcAft>
              <a:buSzPts val="2800"/>
              <a:buChar char="•"/>
            </a:pPr>
            <a:r>
              <a:rPr lang="en-AU"/>
              <a:t>The three pillars of sustainability</a:t>
            </a:r>
            <a:endParaRPr/>
          </a:p>
          <a:p>
            <a:pPr marL="228600" lvl="0" indent="-228600" algn="l" rtl="0">
              <a:lnSpc>
                <a:spcPct val="100000"/>
              </a:lnSpc>
              <a:spcBef>
                <a:spcPts val="1000"/>
              </a:spcBef>
              <a:spcAft>
                <a:spcPts val="0"/>
              </a:spcAft>
              <a:buSzPts val="2800"/>
              <a:buChar char="•"/>
            </a:pPr>
            <a:r>
              <a:rPr lang="en-AU"/>
              <a:t>Regenerative tourism</a:t>
            </a:r>
            <a:endParaRPr/>
          </a:p>
          <a:p>
            <a:pPr marL="0" lvl="0" indent="0" algn="l" rtl="0">
              <a:lnSpc>
                <a:spcPct val="90000"/>
              </a:lnSpc>
              <a:spcBef>
                <a:spcPts val="1000"/>
              </a:spcBef>
              <a:spcAft>
                <a:spcPts val="0"/>
              </a:spcAft>
              <a:buClr>
                <a:schemeClr val="dk1"/>
              </a:buClr>
              <a:buSzPts val="2800"/>
              <a:buNone/>
            </a:pPr>
            <a:endParaRPr/>
          </a:p>
        </p:txBody>
      </p:sp>
      <p:sp>
        <p:nvSpPr>
          <p:cNvPr id="223" name="Google Shape;223;g3188c145fc7_0_1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3131645b64a_0_7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Discussion Questions </a:t>
            </a:r>
            <a:endParaRPr/>
          </a:p>
        </p:txBody>
      </p:sp>
      <p:sp>
        <p:nvSpPr>
          <p:cNvPr id="230" name="Google Shape;230;g3131645b64a_0_73"/>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lnSpcReduction="10000"/>
          </a:bodyPr>
          <a:lstStyle/>
          <a:p>
            <a:pPr marL="457200" lvl="0" indent="-342900" algn="l" rtl="0">
              <a:lnSpc>
                <a:spcPct val="90000"/>
              </a:lnSpc>
              <a:spcBef>
                <a:spcPts val="1000"/>
              </a:spcBef>
              <a:spcAft>
                <a:spcPts val="0"/>
              </a:spcAft>
              <a:buSzPts val="1800"/>
              <a:buAutoNum type="arabicPeriod"/>
            </a:pPr>
            <a:r>
              <a:rPr lang="en-AU"/>
              <a:t>Considering the three futuristic scenarios described above, what do you think will be the innovative forms of tourism that will need to be implemented?  </a:t>
            </a:r>
            <a:endParaRPr/>
          </a:p>
          <a:p>
            <a:pPr marL="457200" lvl="0" indent="0" algn="l" rtl="0">
              <a:lnSpc>
                <a:spcPct val="90000"/>
              </a:lnSpc>
              <a:spcBef>
                <a:spcPts val="1000"/>
              </a:spcBef>
              <a:spcAft>
                <a:spcPts val="0"/>
              </a:spcAft>
              <a:buNone/>
            </a:pPr>
            <a:endParaRPr/>
          </a:p>
          <a:p>
            <a:pPr marL="457200" lvl="0" indent="-342900" algn="l" rtl="0">
              <a:lnSpc>
                <a:spcPct val="90000"/>
              </a:lnSpc>
              <a:spcBef>
                <a:spcPts val="1000"/>
              </a:spcBef>
              <a:spcAft>
                <a:spcPts val="0"/>
              </a:spcAft>
              <a:buSzPts val="1800"/>
              <a:buAutoNum type="arabicPeriod"/>
            </a:pPr>
            <a:r>
              <a:rPr lang="en-AU"/>
              <a:t>What are some aspects of regenerative tourism that could be used to better prepare destinations for a ‘hot’ future? </a:t>
            </a:r>
            <a:endParaRPr/>
          </a:p>
          <a:p>
            <a:pPr marL="457200" lvl="0" indent="0" algn="l" rtl="0">
              <a:lnSpc>
                <a:spcPct val="90000"/>
              </a:lnSpc>
              <a:spcBef>
                <a:spcPts val="1000"/>
              </a:spcBef>
              <a:spcAft>
                <a:spcPts val="0"/>
              </a:spcAft>
              <a:buNone/>
            </a:pPr>
            <a:endParaRPr/>
          </a:p>
          <a:p>
            <a:pPr marL="457200" lvl="0" indent="-342900" algn="l" rtl="0">
              <a:lnSpc>
                <a:spcPct val="90000"/>
              </a:lnSpc>
              <a:spcBef>
                <a:spcPts val="1000"/>
              </a:spcBef>
              <a:spcAft>
                <a:spcPts val="0"/>
              </a:spcAft>
              <a:buSzPts val="1800"/>
              <a:buAutoNum type="arabicPeriod"/>
            </a:pPr>
            <a:r>
              <a:rPr lang="en-AU"/>
              <a:t>Taking into consideration the new ‘hot’ world, how do you think other destinations will be affected, for instance, destinations that rely on natural resources or those that are based in cultural heritage? </a:t>
            </a:r>
            <a:endParaRPr/>
          </a:p>
          <a:p>
            <a:pPr marL="0" lvl="0" indent="0" algn="l" rtl="0">
              <a:lnSpc>
                <a:spcPct val="90000"/>
              </a:lnSpc>
              <a:spcBef>
                <a:spcPts val="1000"/>
              </a:spcBef>
              <a:spcAft>
                <a:spcPts val="0"/>
              </a:spcAft>
              <a:buClr>
                <a:schemeClr val="dk1"/>
              </a:buClr>
              <a:buSzPts val="2800"/>
              <a:buNone/>
            </a:pPr>
            <a:endParaRPr/>
          </a:p>
        </p:txBody>
      </p:sp>
      <p:sp>
        <p:nvSpPr>
          <p:cNvPr id="231" name="Google Shape;231;g3131645b64a_0_7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228600" lvl="0" indent="-228600" algn="l" rtl="0">
              <a:lnSpc>
                <a:spcPct val="100000"/>
              </a:lnSpc>
              <a:spcBef>
                <a:spcPts val="1000"/>
              </a:spcBef>
              <a:spcAft>
                <a:spcPts val="0"/>
              </a:spcAft>
              <a:buClr>
                <a:schemeClr val="dk1"/>
              </a:buClr>
              <a:buSzPts val="2800"/>
              <a:buChar char="•"/>
            </a:pPr>
            <a:r>
              <a:rPr lang="en-AU"/>
              <a:t>Tourism and sustainable development</a:t>
            </a:r>
            <a:endParaRPr/>
          </a:p>
          <a:p>
            <a:pPr marL="228600" lvl="0" indent="-228600" algn="l" rtl="0">
              <a:lnSpc>
                <a:spcPct val="100000"/>
              </a:lnSpc>
              <a:spcBef>
                <a:spcPts val="1000"/>
              </a:spcBef>
              <a:spcAft>
                <a:spcPts val="0"/>
              </a:spcAft>
              <a:buClr>
                <a:schemeClr val="dk1"/>
              </a:buClr>
              <a:buSzPts val="2800"/>
              <a:buChar char="•"/>
            </a:pPr>
            <a:r>
              <a:rPr lang="en-AU"/>
              <a:t>The three pillars of sustainability</a:t>
            </a:r>
            <a:endParaRPr/>
          </a:p>
          <a:p>
            <a:pPr marL="228600" lvl="0" indent="-228600" algn="l" rtl="0">
              <a:lnSpc>
                <a:spcPct val="100000"/>
              </a:lnSpc>
              <a:spcBef>
                <a:spcPts val="1000"/>
              </a:spcBef>
              <a:spcAft>
                <a:spcPts val="0"/>
              </a:spcAft>
              <a:buClr>
                <a:schemeClr val="dk1"/>
              </a:buClr>
              <a:buSzPts val="2800"/>
              <a:buChar char="•"/>
            </a:pPr>
            <a:r>
              <a:rPr lang="en-AU"/>
              <a:t>Regenerative tourism</a:t>
            </a: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study/Discussion questions</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558977"/>
            <a:ext cx="10515600" cy="4617986"/>
          </a:xfrm>
          <a:prstGeom prst="rect">
            <a:avLst/>
          </a:prstGeom>
          <a:noFill/>
          <a:ln>
            <a:noFill/>
          </a:ln>
        </p:spPr>
        <p:txBody>
          <a:bodyPr spcFirstLastPara="1" wrap="square" lIns="91425" tIns="45700" rIns="91425" bIns="45700" anchor="t" anchorCtr="0">
            <a:normAutofit fontScale="92500" lnSpcReduction="20000"/>
          </a:bodyPr>
          <a:lstStyle/>
          <a:p>
            <a:pPr marL="228600" lvl="0" indent="-215265" algn="l" rtl="0">
              <a:lnSpc>
                <a:spcPct val="100000"/>
              </a:lnSpc>
              <a:spcBef>
                <a:spcPts val="0"/>
              </a:spcBef>
              <a:spcAft>
                <a:spcPts val="0"/>
              </a:spcAft>
              <a:buClr>
                <a:schemeClr val="dk1"/>
              </a:buClr>
              <a:buSzPct val="100000"/>
              <a:buChar char="•"/>
            </a:pPr>
            <a:r>
              <a:rPr lang="en-AU"/>
              <a:t>The UN World Tourism Organisation (UNWTO, 2024) noted an estimated 1.3 billion international tourist arrivals in 2023. </a:t>
            </a:r>
            <a:endParaRPr/>
          </a:p>
          <a:p>
            <a:pPr marL="0" lvl="0" indent="0" algn="l" rtl="0">
              <a:lnSpc>
                <a:spcPct val="100000"/>
              </a:lnSpc>
              <a:spcBef>
                <a:spcPts val="0"/>
              </a:spcBef>
              <a:spcAft>
                <a:spcPts val="0"/>
              </a:spcAft>
              <a:buNone/>
            </a:pPr>
            <a:endParaRPr/>
          </a:p>
          <a:p>
            <a:pPr marL="685800" lvl="1" indent="-220027" algn="l" rtl="0">
              <a:lnSpc>
                <a:spcPct val="100000"/>
              </a:lnSpc>
              <a:spcBef>
                <a:spcPts val="0"/>
              </a:spcBef>
              <a:spcAft>
                <a:spcPts val="0"/>
              </a:spcAft>
              <a:buSzPct val="75000"/>
              <a:buChar char="•"/>
            </a:pPr>
            <a:r>
              <a:rPr lang="en-AU"/>
              <a:t>What are the impacts of tourism on natural, socio-cultural and economic environments across the world?</a:t>
            </a:r>
            <a:endParaRPr/>
          </a:p>
          <a:p>
            <a:pPr marL="685800" lvl="1" indent="-220027" algn="l" rtl="0">
              <a:lnSpc>
                <a:spcPct val="100000"/>
              </a:lnSpc>
              <a:spcBef>
                <a:spcPts val="0"/>
              </a:spcBef>
              <a:spcAft>
                <a:spcPts val="0"/>
              </a:spcAft>
              <a:buSzPct val="75000"/>
              <a:buChar char="•"/>
            </a:pPr>
            <a:r>
              <a:rPr lang="en-AU"/>
              <a:t>What is the appropriate balance between community needs, environmental conservation and economic growth?</a:t>
            </a:r>
            <a:endParaRPr/>
          </a:p>
          <a:p>
            <a:pPr marL="685800" lvl="0" indent="0" algn="l" rtl="0">
              <a:lnSpc>
                <a:spcPct val="100000"/>
              </a:lnSpc>
              <a:spcBef>
                <a:spcPts val="300"/>
              </a:spcBef>
              <a:spcAft>
                <a:spcPts val="0"/>
              </a:spcAft>
              <a:buNone/>
            </a:pPr>
            <a:endParaRPr/>
          </a:p>
          <a:p>
            <a:pPr marL="228600" lvl="0" indent="-215265" algn="l" rtl="0">
              <a:lnSpc>
                <a:spcPct val="100000"/>
              </a:lnSpc>
              <a:spcBef>
                <a:spcPts val="300"/>
              </a:spcBef>
              <a:spcAft>
                <a:spcPts val="0"/>
              </a:spcAft>
              <a:buClr>
                <a:schemeClr val="dk1"/>
              </a:buClr>
              <a:buSzPct val="100000"/>
              <a:buChar char="•"/>
            </a:pPr>
            <a:r>
              <a:rPr lang="en-AU"/>
              <a:t>The tourism industry is cognisant of the impacts it has on the environment, and sustainable development in tourism has been a topic of debate for a long time.</a:t>
            </a:r>
            <a:endParaRPr/>
          </a:p>
          <a:p>
            <a:pPr marL="685800" lvl="1" indent="-220027" algn="l" rtl="0">
              <a:lnSpc>
                <a:spcPct val="100000"/>
              </a:lnSpc>
              <a:spcBef>
                <a:spcPts val="300"/>
              </a:spcBef>
              <a:spcAft>
                <a:spcPts val="0"/>
              </a:spcAft>
              <a:buSzPct val="75000"/>
              <a:buChar char="•"/>
            </a:pPr>
            <a:r>
              <a:rPr lang="en-AU"/>
              <a:t>Sustainable Tourism Indicators</a:t>
            </a:r>
            <a:endParaRPr/>
          </a:p>
          <a:p>
            <a:pPr marL="685800" lvl="1" indent="-220027" algn="l" rtl="0">
              <a:lnSpc>
                <a:spcPct val="100000"/>
              </a:lnSpc>
              <a:spcBef>
                <a:spcPts val="300"/>
              </a:spcBef>
              <a:spcAft>
                <a:spcPts val="0"/>
              </a:spcAft>
              <a:buSzPct val="75000"/>
              <a:buChar char="•"/>
            </a:pPr>
            <a:r>
              <a:rPr lang="en-AU"/>
              <a:t>Overtourism</a:t>
            </a:r>
            <a:endParaRPr/>
          </a:p>
          <a:p>
            <a:pPr marL="685800" lvl="1" indent="-220027" algn="l" rtl="0">
              <a:lnSpc>
                <a:spcPct val="100000"/>
              </a:lnSpc>
              <a:spcBef>
                <a:spcPts val="300"/>
              </a:spcBef>
              <a:spcAft>
                <a:spcPts val="0"/>
              </a:spcAft>
              <a:buSzPct val="75000"/>
              <a:buChar char="•"/>
            </a:pPr>
            <a:r>
              <a:rPr lang="en-AU"/>
              <a:t>Sustainable degrowth </a:t>
            </a: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Tourism and Sustainable Development</a:t>
            </a:r>
            <a:endParaRPr/>
          </a:p>
        </p:txBody>
      </p:sp>
      <p:sp>
        <p:nvSpPr>
          <p:cNvPr id="114" name="Google Shape;114;p4"/>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2800"/>
              <a:buNone/>
            </a:pPr>
            <a:endParaRPr/>
          </a:p>
          <a:p>
            <a:pPr marL="0" lvl="0" indent="0" algn="ctr" rtl="0">
              <a:lnSpc>
                <a:spcPct val="90000"/>
              </a:lnSpc>
              <a:spcBef>
                <a:spcPts val="1000"/>
              </a:spcBef>
              <a:spcAft>
                <a:spcPts val="0"/>
              </a:spcAft>
              <a:buClr>
                <a:schemeClr val="dk1"/>
              </a:buClr>
              <a:buSzPts val="2800"/>
              <a:buNone/>
            </a:pPr>
            <a:r>
              <a:rPr lang="en-AU"/>
              <a:t>‘Sustainable development is development that meets the needs of the present without compromising the ability of future generations to meet their own needs’ </a:t>
            </a:r>
            <a:endParaRPr/>
          </a:p>
          <a:p>
            <a:pPr marL="0" lvl="0" indent="0" algn="r" rtl="0">
              <a:lnSpc>
                <a:spcPct val="90000"/>
              </a:lnSpc>
              <a:spcBef>
                <a:spcPts val="1000"/>
              </a:spcBef>
              <a:spcAft>
                <a:spcPts val="0"/>
              </a:spcAft>
              <a:buClr>
                <a:schemeClr val="dk1"/>
              </a:buClr>
              <a:buSzPts val="2800"/>
              <a:buNone/>
            </a:pPr>
            <a:r>
              <a:rPr lang="en-AU"/>
              <a:t>(WCED, 1987, p. 41).</a:t>
            </a:r>
            <a:endParaRPr/>
          </a:p>
          <a:p>
            <a:pPr marL="0" lvl="0" indent="0" algn="ctr" rtl="0">
              <a:lnSpc>
                <a:spcPct val="90000"/>
              </a:lnSpc>
              <a:spcBef>
                <a:spcPts val="1000"/>
              </a:spcBef>
              <a:spcAft>
                <a:spcPts val="0"/>
              </a:spcAft>
              <a:buClr>
                <a:schemeClr val="dk1"/>
              </a:buClr>
              <a:buSzPts val="2800"/>
              <a:buNone/>
            </a:pPr>
            <a:endParaRPr/>
          </a:p>
        </p:txBody>
      </p:sp>
      <p:sp>
        <p:nvSpPr>
          <p:cNvPr id="115" name="Google Shape;1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8"/>
          <p:cNvSpPr txBox="1">
            <a:spLocks noGrp="1"/>
          </p:cNvSpPr>
          <p:nvPr>
            <p:ph type="title"/>
          </p:nvPr>
        </p:nvSpPr>
        <p:spPr>
          <a:xfrm>
            <a:off x="591675" y="365125"/>
            <a:ext cx="113493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UN Sustainable Development Goals</a:t>
            </a:r>
            <a:r>
              <a:rPr lang="en-AU" b="1"/>
              <a:t> </a:t>
            </a:r>
            <a:r>
              <a:rPr lang="en-AU" b="1">
                <a:latin typeface="Calibri"/>
                <a:ea typeface="Calibri"/>
                <a:cs typeface="Calibri"/>
                <a:sym typeface="Calibri"/>
              </a:rPr>
              <a:t>(SDGs)</a:t>
            </a:r>
            <a:endParaRPr/>
          </a:p>
        </p:txBody>
      </p:sp>
      <p:sp>
        <p:nvSpPr>
          <p:cNvPr id="122" name="Google Shape;12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pic>
        <p:nvPicPr>
          <p:cNvPr id="123" name="Google Shape;123;p8"/>
          <p:cNvPicPr preferRelativeResize="0"/>
          <p:nvPr/>
        </p:nvPicPr>
        <p:blipFill rotWithShape="1">
          <a:blip r:embed="rId3">
            <a:alphaModFix/>
          </a:blip>
          <a:srcRect/>
          <a:stretch/>
        </p:blipFill>
        <p:spPr>
          <a:xfrm>
            <a:off x="2112962" y="1027906"/>
            <a:ext cx="7733620" cy="5464969"/>
          </a:xfrm>
          <a:prstGeom prst="rect">
            <a:avLst/>
          </a:prstGeom>
          <a:noFill/>
          <a:ln>
            <a:noFill/>
          </a:ln>
        </p:spPr>
      </p:pic>
      <p:sp>
        <p:nvSpPr>
          <p:cNvPr id="124" name="Google Shape;124;p8"/>
          <p:cNvSpPr txBox="1"/>
          <p:nvPr/>
        </p:nvSpPr>
        <p:spPr>
          <a:xfrm>
            <a:off x="7673225" y="5934675"/>
            <a:ext cx="1844400" cy="684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AU" sz="1000">
                <a:solidFill>
                  <a:schemeClr val="dk1"/>
                </a:solidFill>
                <a:latin typeface="Calibri"/>
                <a:ea typeface="Calibri"/>
                <a:cs typeface="Calibri"/>
                <a:sym typeface="Calibri"/>
              </a:rPr>
              <a:t>See https://sdgs.un.org/goals</a:t>
            </a:r>
            <a:endParaRPr sz="16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3131645b64a_0_2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Examples: </a:t>
            </a:r>
            <a:r>
              <a:rPr lang="en-AU" b="1">
                <a:latin typeface="Calibri"/>
                <a:ea typeface="Calibri"/>
                <a:cs typeface="Calibri"/>
                <a:sym typeface="Calibri"/>
              </a:rPr>
              <a:t>The SDGs and Tourism</a:t>
            </a:r>
            <a:endParaRPr/>
          </a:p>
        </p:txBody>
      </p:sp>
      <p:sp>
        <p:nvSpPr>
          <p:cNvPr id="131" name="Google Shape;131;g3131645b64a_0_28"/>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32" name="Google Shape;132;g3131645b64a_0_2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graphicFrame>
        <p:nvGraphicFramePr>
          <p:cNvPr id="133" name="Google Shape;133;g3131645b64a_0_28"/>
          <p:cNvGraphicFramePr/>
          <p:nvPr/>
        </p:nvGraphicFramePr>
        <p:xfrm>
          <a:off x="1138419" y="1639903"/>
          <a:ext cx="3000000" cy="3000000"/>
        </p:xfrm>
        <a:graphic>
          <a:graphicData uri="http://schemas.openxmlformats.org/drawingml/2006/table">
            <a:tbl>
              <a:tblPr firstRow="1" bandRow="1">
                <a:noFill/>
                <a:tableStyleId>{002A0C3A-E18B-49E3-80C0-E8EF40ED2623}</a:tableStyleId>
              </a:tblPr>
              <a:tblGrid>
                <a:gridCol w="1288150">
                  <a:extLst>
                    <a:ext uri="{9D8B030D-6E8A-4147-A177-3AD203B41FA5}">
                      <a16:colId xmlns:a16="http://schemas.microsoft.com/office/drawing/2014/main" val="20000"/>
                    </a:ext>
                  </a:extLst>
                </a:gridCol>
                <a:gridCol w="8627000">
                  <a:extLst>
                    <a:ext uri="{9D8B030D-6E8A-4147-A177-3AD203B41FA5}">
                      <a16:colId xmlns:a16="http://schemas.microsoft.com/office/drawing/2014/main" val="20001"/>
                    </a:ext>
                  </a:extLst>
                </a:gridCol>
              </a:tblGrid>
              <a:tr h="22560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600">
                        <a:latin typeface="Calibri"/>
                        <a:ea typeface="Calibri"/>
                        <a:cs typeface="Calibri"/>
                        <a:sym typeface="Calibri"/>
                      </a:endParaRPr>
                    </a:p>
                    <a:p>
                      <a:pPr marL="0" marR="0" lvl="0" indent="0" algn="l" rtl="0">
                        <a:lnSpc>
                          <a:spcPct val="107000"/>
                        </a:lnSpc>
                        <a:spcBef>
                          <a:spcPts val="800"/>
                        </a:spcBef>
                        <a:spcAft>
                          <a:spcPts val="0"/>
                        </a:spcAft>
                        <a:buNone/>
                      </a:pPr>
                      <a:r>
                        <a:rPr lang="en-AU" sz="1600">
                          <a:latin typeface="Calibri"/>
                          <a:ea typeface="Calibri"/>
                          <a:cs typeface="Calibri"/>
                          <a:sym typeface="Calibri"/>
                        </a:rPr>
                        <a:t>Tourism can be linked to national poverty reduction strategies and entrepreneurship through low skills requirements and local recruitment.</a:t>
                      </a:r>
                      <a:endParaRPr/>
                    </a:p>
                    <a:p>
                      <a:pPr marL="0" marR="0" lvl="0" indent="0" algn="l" rtl="0">
                        <a:lnSpc>
                          <a:spcPct val="107000"/>
                        </a:lnSpc>
                        <a:spcBef>
                          <a:spcPts val="800"/>
                        </a:spcBef>
                        <a:spcAft>
                          <a:spcPts val="0"/>
                        </a:spcAft>
                        <a:buNone/>
                      </a:pPr>
                      <a:endParaRPr sz="1600">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600">
                          <a:solidFill>
                            <a:schemeClr val="dk1"/>
                          </a:solidFill>
                          <a:latin typeface="Calibri"/>
                          <a:ea typeface="Calibri"/>
                          <a:cs typeface="Calibri"/>
                          <a:sym typeface="Calibri"/>
                        </a:rPr>
                        <a:t>Tourism can spur sustainable agriculture by promoting production, supplies to hotels, and sales of local products to tourists.</a:t>
                      </a:r>
                      <a:r>
                        <a:rPr lang="en-AU" sz="1600"/>
                        <a:t> </a:t>
                      </a:r>
                      <a:endParaRPr/>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600">
                          <a:solidFill>
                            <a:schemeClr val="dk1"/>
                          </a:solidFill>
                          <a:latin typeface="Calibri"/>
                          <a:ea typeface="Calibri"/>
                          <a:cs typeface="Calibri"/>
                          <a:sym typeface="Calibri"/>
                        </a:rPr>
                        <a:t>Tax income generated from tourism and visitors' fees collected in protected areas can be reinvested in health care and services.</a:t>
                      </a:r>
                      <a:r>
                        <a:rPr lang="en-AU" sz="1600"/>
                        <a:t> </a:t>
                      </a:r>
                      <a:endParaRPr/>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600">
                          <a:solidFill>
                            <a:schemeClr val="dk1"/>
                          </a:solidFill>
                          <a:latin typeface="Calibri"/>
                          <a:ea typeface="Calibri"/>
                          <a:cs typeface="Calibri"/>
                          <a:sym typeface="Calibri"/>
                        </a:rPr>
                        <a:t>Capacity and skills need to be built to ensure the tourism sector can prosper and provide job opportunities for youth, women and those with special needs.</a:t>
                      </a:r>
                      <a:r>
                        <a:rPr lang="en-AU" sz="1600"/>
                        <a:t> </a:t>
                      </a: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pic>
        <p:nvPicPr>
          <p:cNvPr id="134" name="Google Shape;134;g3131645b64a_0_28"/>
          <p:cNvPicPr preferRelativeResize="0"/>
          <p:nvPr/>
        </p:nvPicPr>
        <p:blipFill rotWithShape="1">
          <a:blip r:embed="rId3">
            <a:alphaModFix/>
          </a:blip>
          <a:srcRect/>
          <a:stretch/>
        </p:blipFill>
        <p:spPr>
          <a:xfrm>
            <a:off x="1414070" y="1792581"/>
            <a:ext cx="953770" cy="953770"/>
          </a:xfrm>
          <a:prstGeom prst="rect">
            <a:avLst/>
          </a:prstGeom>
          <a:noFill/>
          <a:ln>
            <a:noFill/>
          </a:ln>
        </p:spPr>
      </p:pic>
      <p:pic>
        <p:nvPicPr>
          <p:cNvPr id="135" name="Google Shape;135;g3131645b64a_0_28"/>
          <p:cNvPicPr preferRelativeResize="0"/>
          <p:nvPr/>
        </p:nvPicPr>
        <p:blipFill rotWithShape="1">
          <a:blip r:embed="rId4">
            <a:alphaModFix/>
          </a:blip>
          <a:srcRect/>
          <a:stretch/>
        </p:blipFill>
        <p:spPr>
          <a:xfrm>
            <a:off x="1414070" y="2926019"/>
            <a:ext cx="953770" cy="953770"/>
          </a:xfrm>
          <a:prstGeom prst="rect">
            <a:avLst/>
          </a:prstGeom>
          <a:noFill/>
          <a:ln>
            <a:noFill/>
          </a:ln>
        </p:spPr>
      </p:pic>
      <p:pic>
        <p:nvPicPr>
          <p:cNvPr id="136" name="Google Shape;136;g3131645b64a_0_28"/>
          <p:cNvPicPr preferRelativeResize="0"/>
          <p:nvPr/>
        </p:nvPicPr>
        <p:blipFill rotWithShape="1">
          <a:blip r:embed="rId5">
            <a:alphaModFix/>
          </a:blip>
          <a:srcRect/>
          <a:stretch/>
        </p:blipFill>
        <p:spPr>
          <a:xfrm>
            <a:off x="1416610" y="4059457"/>
            <a:ext cx="951230" cy="951230"/>
          </a:xfrm>
          <a:prstGeom prst="rect">
            <a:avLst/>
          </a:prstGeom>
          <a:noFill/>
          <a:ln>
            <a:noFill/>
          </a:ln>
        </p:spPr>
      </p:pic>
      <p:pic>
        <p:nvPicPr>
          <p:cNvPr id="137" name="Google Shape;137;g3131645b64a_0_28"/>
          <p:cNvPicPr preferRelativeResize="0"/>
          <p:nvPr/>
        </p:nvPicPr>
        <p:blipFill rotWithShape="1">
          <a:blip r:embed="rId6">
            <a:alphaModFix/>
          </a:blip>
          <a:srcRect/>
          <a:stretch/>
        </p:blipFill>
        <p:spPr>
          <a:xfrm>
            <a:off x="1416610" y="5097279"/>
            <a:ext cx="951230" cy="951230"/>
          </a:xfrm>
          <a:prstGeom prst="rect">
            <a:avLst/>
          </a:prstGeom>
          <a:noFill/>
          <a:ln>
            <a:noFill/>
          </a:ln>
        </p:spPr>
      </p:pic>
      <p:sp>
        <p:nvSpPr>
          <p:cNvPr id="138" name="Google Shape;138;g3131645b64a_0_28"/>
          <p:cNvSpPr txBox="1"/>
          <p:nvPr/>
        </p:nvSpPr>
        <p:spPr>
          <a:xfrm>
            <a:off x="9018500" y="6167725"/>
            <a:ext cx="2528100" cy="46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39" name="Google Shape;139;g3131645b64a_0_28"/>
          <p:cNvSpPr txBox="1"/>
          <p:nvPr/>
        </p:nvSpPr>
        <p:spPr>
          <a:xfrm>
            <a:off x="9303650" y="5889975"/>
            <a:ext cx="2670000" cy="684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AU" sz="1000">
                <a:solidFill>
                  <a:schemeClr val="dk1"/>
                </a:solidFill>
                <a:latin typeface="Calibri"/>
                <a:ea typeface="Calibri"/>
                <a:cs typeface="Calibri"/>
                <a:sym typeface="Calibri"/>
              </a:rPr>
              <a:t>From Table 11.0: Tourism and the  Sustainable Development Goals (Source: UNWTO and UNDP, 2017, pp. 16-17; UN Tourism, n.d.a.)</a:t>
            </a:r>
            <a:endParaRPr sz="1000">
              <a:solidFill>
                <a:schemeClr val="dk1"/>
              </a:solidFill>
              <a:latin typeface="Calibri"/>
              <a:ea typeface="Calibri"/>
              <a:cs typeface="Calibri"/>
              <a:sym typeface="Calibri"/>
            </a:endParaRPr>
          </a:p>
          <a:p>
            <a:pPr marL="0" lvl="0" indent="0" algn="l" rtl="0">
              <a:spcBef>
                <a:spcPts val="0"/>
              </a:spcBef>
              <a:spcAft>
                <a:spcPts val="0"/>
              </a:spcAft>
              <a:buNone/>
            </a:pPr>
            <a:endParaRPr sz="16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3131645b64a_0_4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Examples: </a:t>
            </a:r>
            <a:r>
              <a:rPr lang="en-AU" b="1">
                <a:latin typeface="Calibri"/>
                <a:ea typeface="Calibri"/>
                <a:cs typeface="Calibri"/>
                <a:sym typeface="Calibri"/>
              </a:rPr>
              <a:t>The SDGs and Tourism</a:t>
            </a:r>
            <a:endParaRPr/>
          </a:p>
        </p:txBody>
      </p:sp>
      <p:sp>
        <p:nvSpPr>
          <p:cNvPr id="146" name="Google Shape;146;g3131645b64a_0_40"/>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47" name="Google Shape;147;g3131645b64a_0_4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graphicFrame>
        <p:nvGraphicFramePr>
          <p:cNvPr id="148" name="Google Shape;148;g3131645b64a_0_40"/>
          <p:cNvGraphicFramePr/>
          <p:nvPr/>
        </p:nvGraphicFramePr>
        <p:xfrm>
          <a:off x="1138419" y="1639903"/>
          <a:ext cx="3000000" cy="3000000"/>
        </p:xfrm>
        <a:graphic>
          <a:graphicData uri="http://schemas.openxmlformats.org/drawingml/2006/table">
            <a:tbl>
              <a:tblPr firstRow="1" bandRow="1">
                <a:noFill/>
                <a:tableStyleId>{002A0C3A-E18B-49E3-80C0-E8EF40ED2623}</a:tableStyleId>
              </a:tblPr>
              <a:tblGrid>
                <a:gridCol w="1288150">
                  <a:extLst>
                    <a:ext uri="{9D8B030D-6E8A-4147-A177-3AD203B41FA5}">
                      <a16:colId xmlns:a16="http://schemas.microsoft.com/office/drawing/2014/main" val="20000"/>
                    </a:ext>
                  </a:extLst>
                </a:gridCol>
                <a:gridCol w="8627000">
                  <a:extLst>
                    <a:ext uri="{9D8B030D-6E8A-4147-A177-3AD203B41FA5}">
                      <a16:colId xmlns:a16="http://schemas.microsoft.com/office/drawing/2014/main" val="20001"/>
                    </a:ext>
                  </a:extLst>
                </a:gridCol>
              </a:tblGrid>
              <a:tr h="22560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AU" sz="1800"/>
                        <a:t>Decent work opportunities in tourism, particularly for youth and women, and policies that favour better diversification through tourism value chains can enhance tourism’s positive socio-economic impacts. Target 8.9 specifically focuses on the ability of tourism to create jobs.</a:t>
                      </a:r>
                      <a:endParaRPr sz="1600">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800">
                          <a:solidFill>
                            <a:schemeClr val="dk1"/>
                          </a:solidFill>
                          <a:latin typeface="Calibri"/>
                          <a:ea typeface="Calibri"/>
                          <a:cs typeface="Calibri"/>
                          <a:sym typeface="Calibri"/>
                        </a:rPr>
                        <a:t>Sustainable tourism can engage local populations and all stakeholders in tourism development and contribute to urban renewal and rural development.</a:t>
                      </a:r>
                      <a:r>
                        <a:rPr lang="en-AU" sz="1600"/>
                        <a:t> </a:t>
                      </a:r>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800">
                          <a:solidFill>
                            <a:schemeClr val="dk1"/>
                          </a:solidFill>
                          <a:latin typeface="Calibri"/>
                          <a:ea typeface="Calibri"/>
                          <a:cs typeface="Calibri"/>
                          <a:sym typeface="Calibri"/>
                        </a:rPr>
                        <a:t>Tourism stakeholders can play a critical leading role in fighting climate change by reducing their carbon footprints.</a:t>
                      </a:r>
                      <a:r>
                        <a:rPr lang="en-AU" sz="1600"/>
                        <a:t> </a:t>
                      </a: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p>
                      <a:pPr marL="0" marR="0" lvl="0" indent="0" algn="l" rtl="0">
                        <a:spcBef>
                          <a:spcPts val="0"/>
                        </a:spcBef>
                        <a:spcAft>
                          <a:spcPts val="0"/>
                        </a:spcAft>
                        <a:buNone/>
                      </a:pP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en-AU" sz="1800">
                          <a:solidFill>
                            <a:schemeClr val="dk1"/>
                          </a:solidFill>
                          <a:latin typeface="Calibri"/>
                          <a:ea typeface="Calibri"/>
                          <a:cs typeface="Calibri"/>
                          <a:sym typeface="Calibri"/>
                        </a:rPr>
                        <a:t>Tourism can help foster multicultural and interfaith tolerance and understanding, and peace in post-conflict societies.</a:t>
                      </a:r>
                      <a:r>
                        <a:rPr lang="en-AU" sz="1600"/>
                        <a:t> </a:t>
                      </a:r>
                      <a:endParaRPr sz="16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pic>
        <p:nvPicPr>
          <p:cNvPr id="149" name="Google Shape;149;g3131645b64a_0_40"/>
          <p:cNvPicPr preferRelativeResize="0"/>
          <p:nvPr/>
        </p:nvPicPr>
        <p:blipFill rotWithShape="1">
          <a:blip r:embed="rId3">
            <a:alphaModFix/>
          </a:blip>
          <a:srcRect/>
          <a:stretch/>
        </p:blipFill>
        <p:spPr>
          <a:xfrm>
            <a:off x="1416610" y="1747976"/>
            <a:ext cx="951230" cy="951230"/>
          </a:xfrm>
          <a:prstGeom prst="rect">
            <a:avLst/>
          </a:prstGeom>
          <a:noFill/>
          <a:ln>
            <a:noFill/>
          </a:ln>
        </p:spPr>
      </p:pic>
      <p:pic>
        <p:nvPicPr>
          <p:cNvPr id="150" name="Google Shape;150;g3131645b64a_0_40"/>
          <p:cNvPicPr preferRelativeResize="0"/>
          <p:nvPr/>
        </p:nvPicPr>
        <p:blipFill rotWithShape="1">
          <a:blip r:embed="rId4">
            <a:alphaModFix/>
          </a:blip>
          <a:srcRect/>
          <a:stretch/>
        </p:blipFill>
        <p:spPr>
          <a:xfrm>
            <a:off x="1416610" y="2824229"/>
            <a:ext cx="951230" cy="951230"/>
          </a:xfrm>
          <a:prstGeom prst="rect">
            <a:avLst/>
          </a:prstGeom>
          <a:noFill/>
          <a:ln>
            <a:noFill/>
          </a:ln>
        </p:spPr>
      </p:pic>
      <p:pic>
        <p:nvPicPr>
          <p:cNvPr id="151" name="Google Shape;151;g3131645b64a_0_40"/>
          <p:cNvPicPr preferRelativeResize="0"/>
          <p:nvPr/>
        </p:nvPicPr>
        <p:blipFill rotWithShape="1">
          <a:blip r:embed="rId5">
            <a:alphaModFix/>
          </a:blip>
          <a:srcRect/>
          <a:stretch/>
        </p:blipFill>
        <p:spPr>
          <a:xfrm>
            <a:off x="1416610" y="3879789"/>
            <a:ext cx="951230" cy="951230"/>
          </a:xfrm>
          <a:prstGeom prst="rect">
            <a:avLst/>
          </a:prstGeom>
          <a:noFill/>
          <a:ln>
            <a:noFill/>
          </a:ln>
        </p:spPr>
      </p:pic>
      <p:pic>
        <p:nvPicPr>
          <p:cNvPr id="152" name="Google Shape;152;g3131645b64a_0_40"/>
          <p:cNvPicPr preferRelativeResize="0"/>
          <p:nvPr/>
        </p:nvPicPr>
        <p:blipFill rotWithShape="1">
          <a:blip r:embed="rId6">
            <a:alphaModFix/>
          </a:blip>
          <a:srcRect/>
          <a:stretch/>
        </p:blipFill>
        <p:spPr>
          <a:xfrm>
            <a:off x="1426603" y="4944231"/>
            <a:ext cx="951230" cy="951230"/>
          </a:xfrm>
          <a:prstGeom prst="rect">
            <a:avLst/>
          </a:prstGeom>
          <a:noFill/>
          <a:ln>
            <a:noFill/>
          </a:ln>
        </p:spPr>
      </p:pic>
      <p:sp>
        <p:nvSpPr>
          <p:cNvPr id="153" name="Google Shape;153;g3131645b64a_0_40"/>
          <p:cNvSpPr txBox="1"/>
          <p:nvPr/>
        </p:nvSpPr>
        <p:spPr>
          <a:xfrm>
            <a:off x="9303650" y="5889975"/>
            <a:ext cx="2670000" cy="684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AU" sz="1000">
                <a:solidFill>
                  <a:schemeClr val="dk1"/>
                </a:solidFill>
                <a:latin typeface="Calibri"/>
                <a:ea typeface="Calibri"/>
                <a:cs typeface="Calibri"/>
                <a:sym typeface="Calibri"/>
              </a:rPr>
              <a:t>From Table 11.0: Tourism and the  Sustainable Development Goals (Source: UNWTO and UNDP, 2017, pp. 16-17; UN Tourism, n.d.a.)</a:t>
            </a:r>
            <a:endParaRPr sz="1000">
              <a:solidFill>
                <a:schemeClr val="dk1"/>
              </a:solidFill>
              <a:latin typeface="Calibri"/>
              <a:ea typeface="Calibri"/>
              <a:cs typeface="Calibri"/>
              <a:sym typeface="Calibri"/>
            </a:endParaRPr>
          </a:p>
          <a:p>
            <a:pPr marL="0" lvl="0" indent="0" algn="l" rtl="0">
              <a:spcBef>
                <a:spcPts val="0"/>
              </a:spcBef>
              <a:spcAft>
                <a:spcPts val="0"/>
              </a:spcAft>
              <a:buNone/>
            </a:pPr>
            <a:endParaRPr sz="16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3131645b64a_0_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Tourism and Sustainable Development</a:t>
            </a:r>
            <a:endParaRPr/>
          </a:p>
        </p:txBody>
      </p:sp>
      <p:sp>
        <p:nvSpPr>
          <p:cNvPr id="160" name="Google Shape;160;g3131645b64a_0_7"/>
          <p:cNvSpPr txBox="1">
            <a:spLocks noGrp="1"/>
          </p:cNvSpPr>
          <p:nvPr>
            <p:ph type="body" idx="1"/>
          </p:nvPr>
        </p:nvSpPr>
        <p:spPr>
          <a:xfrm>
            <a:off x="838200" y="1582615"/>
            <a:ext cx="10515600" cy="45942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1000"/>
              </a:spcBef>
              <a:spcAft>
                <a:spcPts val="0"/>
              </a:spcAft>
              <a:buClr>
                <a:schemeClr val="dk1"/>
              </a:buClr>
              <a:buSzPts val="2800"/>
              <a:buNone/>
            </a:pPr>
            <a:r>
              <a:rPr lang="en-AU" u="sng"/>
              <a:t>SDG Summit 2023</a:t>
            </a:r>
            <a:endParaRPr u="sng"/>
          </a:p>
          <a:p>
            <a:pPr marL="0" lvl="0" indent="0" algn="l" rtl="0">
              <a:lnSpc>
                <a:spcPct val="90000"/>
              </a:lnSpc>
              <a:spcBef>
                <a:spcPts val="1000"/>
              </a:spcBef>
              <a:spcAft>
                <a:spcPts val="0"/>
              </a:spcAft>
              <a:buClr>
                <a:schemeClr val="dk1"/>
              </a:buClr>
              <a:buSzPts val="2800"/>
              <a:buNone/>
            </a:pPr>
            <a:r>
              <a:rPr lang="en-AU"/>
              <a:t>Members gathered for an assessment on the progress of the SDGs towards the goals set for 2030 (United Nations, 2023a).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Major finding: The climate crisis, a weak global economy, the COVID-19 pandemic, and current war and social conflicts have prevented progress towards the goals (United Nations, 2023b).</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There is a need to strengthen collaborations and foster accountability among all stakeholders.</a:t>
            </a:r>
            <a:endParaRPr/>
          </a:p>
        </p:txBody>
      </p:sp>
      <p:sp>
        <p:nvSpPr>
          <p:cNvPr id="161" name="Google Shape;161;g3131645b64a_0_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Three Pillars of Sustainability</a:t>
            </a:r>
            <a:endParaRPr/>
          </a:p>
        </p:txBody>
      </p:sp>
      <p:sp>
        <p:nvSpPr>
          <p:cNvPr id="168" name="Google Shape;16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169" name="Google Shape;169;p5"/>
          <p:cNvSpPr/>
          <p:nvPr/>
        </p:nvSpPr>
        <p:spPr>
          <a:xfrm>
            <a:off x="3522689" y="1690688"/>
            <a:ext cx="2773178" cy="2686442"/>
          </a:xfrm>
          <a:prstGeom prst="ellipse">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0" name="Google Shape;170;p5"/>
          <p:cNvSpPr/>
          <p:nvPr/>
        </p:nvSpPr>
        <p:spPr>
          <a:xfrm>
            <a:off x="5578840" y="1690688"/>
            <a:ext cx="2773178" cy="2686442"/>
          </a:xfrm>
          <a:prstGeom prst="ellipse">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1" name="Google Shape;171;p5"/>
          <p:cNvSpPr/>
          <p:nvPr/>
        </p:nvSpPr>
        <p:spPr>
          <a:xfrm>
            <a:off x="4550765" y="3177213"/>
            <a:ext cx="2773178" cy="2686442"/>
          </a:xfrm>
          <a:prstGeom prst="ellipse">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2" name="Google Shape;172;p5"/>
          <p:cNvSpPr txBox="1"/>
          <p:nvPr/>
        </p:nvSpPr>
        <p:spPr>
          <a:xfrm>
            <a:off x="6700603" y="2563318"/>
            <a:ext cx="145279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000" b="1" i="0" u="none" strike="noStrike" cap="none">
                <a:solidFill>
                  <a:schemeClr val="dk1"/>
                </a:solidFill>
                <a:latin typeface="Calibri"/>
                <a:ea typeface="Calibri"/>
                <a:cs typeface="Calibri"/>
                <a:sym typeface="Calibri"/>
              </a:rPr>
              <a:t>Economy</a:t>
            </a:r>
            <a:endParaRPr/>
          </a:p>
        </p:txBody>
      </p:sp>
      <p:sp>
        <p:nvSpPr>
          <p:cNvPr id="173" name="Google Shape;173;p5"/>
          <p:cNvSpPr txBox="1"/>
          <p:nvPr/>
        </p:nvSpPr>
        <p:spPr>
          <a:xfrm>
            <a:off x="3927425" y="2616141"/>
            <a:ext cx="145279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000" b="1">
                <a:solidFill>
                  <a:schemeClr val="dk1"/>
                </a:solidFill>
                <a:latin typeface="Calibri"/>
                <a:ea typeface="Calibri"/>
                <a:cs typeface="Calibri"/>
                <a:sym typeface="Calibri"/>
              </a:rPr>
              <a:t>Society</a:t>
            </a:r>
            <a:endParaRPr/>
          </a:p>
        </p:txBody>
      </p:sp>
      <p:sp>
        <p:nvSpPr>
          <p:cNvPr id="174" name="Google Shape;174;p5"/>
          <p:cNvSpPr txBox="1"/>
          <p:nvPr/>
        </p:nvSpPr>
        <p:spPr>
          <a:xfrm>
            <a:off x="5261548" y="4683871"/>
            <a:ext cx="1581463"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000" b="1">
                <a:solidFill>
                  <a:schemeClr val="dk1"/>
                </a:solidFill>
                <a:latin typeface="Calibri"/>
                <a:ea typeface="Calibri"/>
                <a:cs typeface="Calibri"/>
                <a:sym typeface="Calibri"/>
              </a:rPr>
              <a:t>Environment</a:t>
            </a:r>
            <a:endParaRPr/>
          </a:p>
        </p:txBody>
      </p:sp>
      <p:sp>
        <p:nvSpPr>
          <p:cNvPr id="175" name="Google Shape;175;p5"/>
          <p:cNvSpPr txBox="1"/>
          <p:nvPr/>
        </p:nvSpPr>
        <p:spPr>
          <a:xfrm>
            <a:off x="5190825" y="3484675"/>
            <a:ext cx="1652100" cy="40020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000" b="1">
                <a:solidFill>
                  <a:schemeClr val="dk1"/>
                </a:solidFill>
                <a:latin typeface="Calibri"/>
                <a:ea typeface="Calibri"/>
                <a:cs typeface="Calibri"/>
                <a:sym typeface="Calibri"/>
              </a:rPr>
              <a:t>Sustainability</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1145</Words>
  <Application>Microsoft Office PowerPoint</Application>
  <PresentationFormat>Widescreen</PresentationFormat>
  <Paragraphs>154</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Chapter Outline</vt:lpstr>
      <vt:lpstr>Introduction</vt:lpstr>
      <vt:lpstr>Tourism and Sustainable Development</vt:lpstr>
      <vt:lpstr>The UN Sustainable Development Goals (SDGs)</vt:lpstr>
      <vt:lpstr>Examples: The SDGs and Tourism</vt:lpstr>
      <vt:lpstr>Examples: The SDGs and Tourism</vt:lpstr>
      <vt:lpstr>Tourism and Sustainable Development</vt:lpstr>
      <vt:lpstr>The Three Pillars of Sustainability</vt:lpstr>
      <vt:lpstr>Examples: The Three Pillars of Sustainability </vt:lpstr>
      <vt:lpstr>The Three Pillars of Sustainability</vt:lpstr>
      <vt:lpstr>Regenerative Tourism</vt:lpstr>
      <vt:lpstr>Regenerative Tourism vs. Sustainable Development</vt:lpstr>
      <vt:lpstr>Examples: Regenerative Tourism</vt:lpstr>
      <vt:lpstr>Summary</vt:lpstr>
      <vt:lpstr>Discussion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2024-12-16T20:54:09Z</dcterms:modified>
</cp:coreProperties>
</file>